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315" r:id="rId4"/>
    <p:sldId id="317" r:id="rId5"/>
    <p:sldId id="318" r:id="rId6"/>
    <p:sldId id="319" r:id="rId7"/>
    <p:sldId id="320" r:id="rId8"/>
    <p:sldId id="321" r:id="rId9"/>
    <p:sldId id="322" r:id="rId10"/>
    <p:sldId id="323" r:id="rId11"/>
    <p:sldId id="324" r:id="rId12"/>
    <p:sldId id="325" r:id="rId13"/>
    <p:sldId id="326" r:id="rId14"/>
    <p:sldId id="327" r:id="rId15"/>
    <p:sldId id="331" r:id="rId16"/>
    <p:sldId id="332" r:id="rId17"/>
    <p:sldId id="329" r:id="rId18"/>
    <p:sldId id="259" r:id="rId19"/>
  </p:sldIdLst>
  <p:sldSz cx="9144000" cy="5144135" type="screen16x9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63"/>
            <a:ext cx="6858000" cy="1791105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140"/>
            <a:ext cx="6858000" cy="124210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906"/>
            <a:ext cx="7886700" cy="435986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94"/>
            <a:ext cx="7886700" cy="21400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876"/>
            <a:ext cx="7886700" cy="1125395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528"/>
            <a:ext cx="3886200" cy="32642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528"/>
            <a:ext cx="3886200" cy="32642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06"/>
            <a:ext cx="7886700" cy="99439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131"/>
            <a:ext cx="3655181" cy="61807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487"/>
            <a:ext cx="3655181" cy="26438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131"/>
            <a:ext cx="3673182" cy="61807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487"/>
            <a:ext cx="3673182" cy="26438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78"/>
            <a:ext cx="3124012" cy="1200422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79"/>
            <a:ext cx="4629150" cy="405380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99"/>
            <a:ext cx="3124012" cy="285933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906"/>
            <a:ext cx="1971675" cy="435986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906"/>
            <a:ext cx="5800725" cy="435986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906"/>
            <a:ext cx="7886700" cy="9943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528"/>
            <a:ext cx="7886700" cy="3264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341"/>
            <a:ext cx="20574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341"/>
            <a:ext cx="30861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341"/>
            <a:ext cx="20574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1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.tiff"/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jpeg"/><Relationship Id="rId2" Type="http://schemas.openxmlformats.org/officeDocument/2006/relationships/image" Target="../media/image1.tiff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猫封皮"/>
          <p:cNvPicPr>
            <a:picLocks noChangeAspect="1"/>
          </p:cNvPicPr>
          <p:nvPr/>
        </p:nvPicPr>
        <p:blipFill>
          <a:blip r:embed="rId1"/>
          <a:srcRect b="6801"/>
          <a:stretch>
            <a:fillRect/>
          </a:stretch>
        </p:blipFill>
        <p:spPr>
          <a:xfrm>
            <a:off x="-12700" y="-12568"/>
            <a:ext cx="9169400" cy="51689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976245" y="818012"/>
            <a:ext cx="48094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第十三课      猫</a:t>
            </a:r>
            <a:endParaRPr lang="zh-CN" altLang="en-US" sz="4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 descr="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656" y="333563"/>
            <a:ext cx="1739226" cy="410403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671"/>
            <a:ext cx="1521431" cy="90238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412740" y="2528067"/>
            <a:ext cx="2516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第二课时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86125" y="4035557"/>
            <a:ext cx="48895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语文 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 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部编版 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 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四年级下</a:t>
            </a:r>
            <a:endParaRPr lang="zh-CN" altLang="en-US" sz="2800" b="1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pic>
        <p:nvPicPr>
          <p:cNvPr id="7" name="图片 6" descr="猫新北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0" y="0"/>
            <a:ext cx="9169400" cy="5144135"/>
          </a:xfrm>
          <a:prstGeom prst="rect">
            <a:avLst/>
          </a:prstGeom>
        </p:spPr>
      </p:pic>
      <p:pic>
        <p:nvPicPr>
          <p:cNvPr id="8" name="图片 7" descr="猫头"/>
          <p:cNvPicPr>
            <a:picLocks noChangeAspect="1"/>
          </p:cNvPicPr>
          <p:nvPr/>
        </p:nvPicPr>
        <p:blipFill>
          <a:blip r:embed="rId2"/>
          <a:srcRect t="28589"/>
          <a:stretch>
            <a:fillRect/>
          </a:stretch>
        </p:blipFill>
        <p:spPr>
          <a:xfrm>
            <a:off x="-12700" y="2566670"/>
            <a:ext cx="2057400" cy="2577465"/>
          </a:xfrm>
          <a:prstGeom prst="roundRect">
            <a:avLst/>
          </a:prstGeom>
        </p:spPr>
      </p:pic>
      <p:pic>
        <p:nvPicPr>
          <p:cNvPr id="9" name="图片 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671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168650" y="133350"/>
            <a:ext cx="2329180" cy="706755"/>
          </a:xfrm>
          <a:prstGeom prst="rect">
            <a:avLst/>
          </a:prstGeom>
        </p:spPr>
        <p:txBody>
          <a:bodyPr wrap="square" rtlCol="0">
            <a:spAutoFit/>
          </a:bodyPr>
          <a:p>
            <a:pPr lvl="0" algn="l"/>
            <a:r>
              <a:rPr lang="zh-CN" altLang="en-US" sz="4000" b="1">
                <a:ln>
                  <a:solidFill>
                    <a:srgbClr val="FFC000"/>
                  </a:solidFill>
                </a:ln>
                <a:solidFill>
                  <a:srgbClr val="002060"/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拓展延伸</a:t>
            </a:r>
            <a:endParaRPr lang="zh-CN" altLang="en-US" sz="4000" b="1">
              <a:ln>
                <a:solidFill>
                  <a:srgbClr val="FFC000"/>
                </a:solidFill>
              </a:ln>
              <a:solidFill>
                <a:srgbClr val="002060"/>
              </a:solidFill>
              <a:effectLst>
                <a:innerShdw blurRad="63500" dist="50800" dir="81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03070" y="947420"/>
            <a:ext cx="628650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作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者就是把猫当作家人和孩子，又用一个个具体事例写出了猫的特点。那么，在作者的爱中小猫胆子也越来越大，想一想，它开辟的新游戏场所除了院子，可能还有哪儿？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猫新北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0" y="0"/>
            <a:ext cx="9169400" cy="5144135"/>
          </a:xfrm>
          <a:prstGeom prst="rect">
            <a:avLst/>
          </a:prstGeom>
        </p:spPr>
      </p:pic>
      <p:pic>
        <p:nvPicPr>
          <p:cNvPr id="8" name="图片 7" descr="猫头"/>
          <p:cNvPicPr>
            <a:picLocks noChangeAspect="1"/>
          </p:cNvPicPr>
          <p:nvPr/>
        </p:nvPicPr>
        <p:blipFill>
          <a:blip r:embed="rId2"/>
          <a:srcRect t="28589"/>
          <a:stretch>
            <a:fillRect/>
          </a:stretch>
        </p:blipFill>
        <p:spPr>
          <a:xfrm>
            <a:off x="-12700" y="2566670"/>
            <a:ext cx="2057400" cy="2577465"/>
          </a:xfrm>
          <a:prstGeom prst="roundRect">
            <a:avLst/>
          </a:prstGeom>
        </p:spPr>
      </p:pic>
      <p:pic>
        <p:nvPicPr>
          <p:cNvPr id="9" name="图片 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671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36600" y="551180"/>
            <a:ext cx="621919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带着你的想象，我们也学着作者用具体事例写一写小猫的淘气可爱。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71345" y="2304415"/>
            <a:ext cx="65589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猫新北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0" y="0"/>
            <a:ext cx="9169400" cy="5144135"/>
          </a:xfrm>
          <a:prstGeom prst="rect">
            <a:avLst/>
          </a:prstGeom>
        </p:spPr>
      </p:pic>
      <p:pic>
        <p:nvPicPr>
          <p:cNvPr id="8" name="图片 7" descr="猫头"/>
          <p:cNvPicPr>
            <a:picLocks noChangeAspect="1"/>
          </p:cNvPicPr>
          <p:nvPr/>
        </p:nvPicPr>
        <p:blipFill>
          <a:blip r:embed="rId2"/>
          <a:srcRect t="28589"/>
          <a:stretch>
            <a:fillRect/>
          </a:stretch>
        </p:blipFill>
        <p:spPr>
          <a:xfrm>
            <a:off x="-12700" y="2566670"/>
            <a:ext cx="2057400" cy="2577465"/>
          </a:xfrm>
          <a:prstGeom prst="roundRect">
            <a:avLst/>
          </a:prstGeom>
        </p:spPr>
      </p:pic>
      <p:pic>
        <p:nvPicPr>
          <p:cNvPr id="9" name="图片 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671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745615" y="1252220"/>
            <a:ext cx="636968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小猫到＿＿＿来了。___________可遭了秧。它在（它把）________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___________________________________。它是那么______________！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猫新北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0" y="0"/>
            <a:ext cx="9169400" cy="5144135"/>
          </a:xfrm>
          <a:prstGeom prst="rect">
            <a:avLst/>
          </a:prstGeom>
        </p:spPr>
      </p:pic>
      <p:pic>
        <p:nvPicPr>
          <p:cNvPr id="8" name="图片 7" descr="猫头"/>
          <p:cNvPicPr>
            <a:picLocks noChangeAspect="1"/>
          </p:cNvPicPr>
          <p:nvPr/>
        </p:nvPicPr>
        <p:blipFill>
          <a:blip r:embed="rId2"/>
          <a:srcRect t="28589"/>
          <a:stretch>
            <a:fillRect/>
          </a:stretch>
        </p:blipFill>
        <p:spPr>
          <a:xfrm>
            <a:off x="-12700" y="2566670"/>
            <a:ext cx="2057400" cy="2577465"/>
          </a:xfrm>
          <a:prstGeom prst="roundRect">
            <a:avLst/>
          </a:prstGeom>
        </p:spPr>
      </p:pic>
      <p:pic>
        <p:nvPicPr>
          <p:cNvPr id="9" name="图片 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671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58235" y="53340"/>
            <a:ext cx="1643380" cy="706755"/>
          </a:xfrm>
          <a:prstGeom prst="rect">
            <a:avLst/>
          </a:prstGeom>
        </p:spPr>
        <p:txBody>
          <a:bodyPr wrap="square" rtlCol="0">
            <a:spAutoFit/>
          </a:bodyPr>
          <a:p>
            <a:r>
              <a:rPr lang="zh-CN" altLang="en-US" sz="4000" b="1">
                <a:ln>
                  <a:solidFill>
                    <a:srgbClr val="FFC000"/>
                  </a:solidFill>
                </a:ln>
                <a:solidFill>
                  <a:srgbClr val="002060"/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小 结</a:t>
            </a:r>
            <a:endParaRPr lang="zh-CN" altLang="en-US" sz="4000" b="1">
              <a:ln>
                <a:solidFill>
                  <a:srgbClr val="FFC000"/>
                </a:solidFill>
              </a:ln>
              <a:solidFill>
                <a:srgbClr val="002060"/>
              </a:solidFill>
              <a:effectLst>
                <a:innerShdw blurRad="63500" dist="50800" dir="81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962150" y="1342390"/>
            <a:ext cx="623887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这两节课，通过我们自己的探讨、合作交流，读懂了这篇课文，提高了学习能力，我们深深地被老舍先生那精美的语言陶醉。老舍先生对生活是多么热爱啊，即使是最普通的小动物</a:t>
            </a:r>
            <a:r>
              <a:rPr 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猫，描写得惟妙惟肖。</a:t>
            </a:r>
            <a:endParaRPr lang="zh-CN" altLang="en-US" sz="32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猫新北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0" y="0"/>
            <a:ext cx="9169400" cy="5144135"/>
          </a:xfrm>
          <a:prstGeom prst="rect">
            <a:avLst/>
          </a:prstGeom>
        </p:spPr>
      </p:pic>
      <p:pic>
        <p:nvPicPr>
          <p:cNvPr id="9" name="图片 8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671"/>
            <a:ext cx="1521431" cy="90238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437255" y="46355"/>
            <a:ext cx="37388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n>
                  <a:solidFill>
                    <a:srgbClr val="FFC000"/>
                  </a:solidFill>
                </a:ln>
                <a:solidFill>
                  <a:srgbClr val="002060"/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阅读链接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l="6157"/>
          <a:stretch>
            <a:fillRect/>
          </a:stretch>
        </p:blipFill>
        <p:spPr>
          <a:xfrm>
            <a:off x="43180" y="828040"/>
            <a:ext cx="7360285" cy="415417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猫新北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0" y="0"/>
            <a:ext cx="9169400" cy="5144135"/>
          </a:xfrm>
          <a:prstGeom prst="rect">
            <a:avLst/>
          </a:prstGeom>
        </p:spPr>
      </p:pic>
      <p:pic>
        <p:nvPicPr>
          <p:cNvPr id="8" name="图片 7" descr="猫头"/>
          <p:cNvPicPr>
            <a:picLocks noChangeAspect="1"/>
          </p:cNvPicPr>
          <p:nvPr/>
        </p:nvPicPr>
        <p:blipFill>
          <a:blip r:embed="rId2"/>
          <a:srcRect t="28589"/>
          <a:stretch>
            <a:fillRect/>
          </a:stretch>
        </p:blipFill>
        <p:spPr>
          <a:xfrm>
            <a:off x="-12700" y="2566670"/>
            <a:ext cx="2057400" cy="2577465"/>
          </a:xfrm>
          <a:prstGeom prst="round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700" y="607695"/>
            <a:ext cx="7714615" cy="4200525"/>
          </a:xfrm>
          <a:prstGeom prst="rect">
            <a:avLst/>
          </a:prstGeom>
        </p:spPr>
      </p:pic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671"/>
            <a:ext cx="1521431" cy="902383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猫新北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0" y="0"/>
            <a:ext cx="9169400" cy="5144135"/>
          </a:xfrm>
          <a:prstGeom prst="rect">
            <a:avLst/>
          </a:prstGeom>
        </p:spPr>
      </p:pic>
      <p:pic>
        <p:nvPicPr>
          <p:cNvPr id="8" name="图片 7" descr="猫头"/>
          <p:cNvPicPr>
            <a:picLocks noChangeAspect="1"/>
          </p:cNvPicPr>
          <p:nvPr/>
        </p:nvPicPr>
        <p:blipFill>
          <a:blip r:embed="rId2"/>
          <a:srcRect t="28589"/>
          <a:stretch>
            <a:fillRect/>
          </a:stretch>
        </p:blipFill>
        <p:spPr>
          <a:xfrm>
            <a:off x="-12700" y="2566670"/>
            <a:ext cx="2057400" cy="2577465"/>
          </a:xfrm>
          <a:prstGeom prst="roundRect">
            <a:avLst/>
          </a:prstGeom>
        </p:spPr>
      </p:pic>
      <p:pic>
        <p:nvPicPr>
          <p:cNvPr id="9" name="图片 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671"/>
            <a:ext cx="1521431" cy="90238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11600" y="191770"/>
            <a:ext cx="14839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b="1">
                <a:ln>
                  <a:solidFill>
                    <a:srgbClr val="FFC000"/>
                  </a:solidFill>
                </a:ln>
                <a:solidFill>
                  <a:srgbClr val="002060"/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作 业</a:t>
            </a:r>
            <a:endParaRPr lang="zh-CN" altLang="en-US" sz="4000" b="1">
              <a:ln>
                <a:solidFill>
                  <a:srgbClr val="FFC000"/>
                </a:solidFill>
              </a:ln>
              <a:solidFill>
                <a:srgbClr val="002060"/>
              </a:solidFill>
              <a:effectLst>
                <a:innerShdw blurRad="63500" dist="50800" dir="81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617345" y="1347470"/>
            <a:ext cx="638302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猫是多么活泼可爱啊！祖国的语言文字是多么优美迷人啊！请同学们写一段描写小动物的话。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猫封皮"/>
          <p:cNvPicPr>
            <a:picLocks noChangeAspect="1"/>
          </p:cNvPicPr>
          <p:nvPr/>
        </p:nvPicPr>
        <p:blipFill>
          <a:blip r:embed="rId1"/>
          <a:srcRect b="6801"/>
          <a:stretch>
            <a:fillRect/>
          </a:stretch>
        </p:blipFill>
        <p:spPr>
          <a:xfrm>
            <a:off x="-12700" y="-12568"/>
            <a:ext cx="9169400" cy="51689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671"/>
            <a:ext cx="1521431" cy="902383"/>
          </a:xfrm>
          <a:prstGeom prst="rect">
            <a:avLst/>
          </a:prstGeom>
        </p:spPr>
      </p:pic>
      <p:pic>
        <p:nvPicPr>
          <p:cNvPr id="7" name="图片 6" descr="结尾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2792" y="988684"/>
            <a:ext cx="5022230" cy="177778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072130" y="332237"/>
            <a:ext cx="37306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  <a:sym typeface="+mn-ea"/>
              </a:rPr>
              <a:t>谢谢观看</a:t>
            </a:r>
            <a:endParaRPr lang="zh-CN" altLang="en-US" sz="60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方正行楷简体" panose="02010601030101010101" charset="-122"/>
              <a:ea typeface="方正行楷简体" panose="02010601030101010101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猫新北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0" y="0"/>
            <a:ext cx="9169400" cy="5144135"/>
          </a:xfrm>
          <a:prstGeom prst="rect">
            <a:avLst/>
          </a:prstGeom>
        </p:spPr>
      </p:pic>
      <p:pic>
        <p:nvPicPr>
          <p:cNvPr id="8" name="图片 7" descr="猫头"/>
          <p:cNvPicPr>
            <a:picLocks noChangeAspect="1"/>
          </p:cNvPicPr>
          <p:nvPr/>
        </p:nvPicPr>
        <p:blipFill>
          <a:blip r:embed="rId2"/>
          <a:srcRect t="28589"/>
          <a:stretch>
            <a:fillRect/>
          </a:stretch>
        </p:blipFill>
        <p:spPr>
          <a:xfrm>
            <a:off x="-12700" y="2566670"/>
            <a:ext cx="2057400" cy="2577465"/>
          </a:xfrm>
          <a:prstGeom prst="roundRect">
            <a:avLst/>
          </a:prstGeom>
        </p:spPr>
      </p:pic>
      <p:pic>
        <p:nvPicPr>
          <p:cNvPr id="9" name="图片 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671"/>
            <a:ext cx="1521431" cy="90238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874645" y="0"/>
            <a:ext cx="4310380" cy="7067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000" b="1">
                <a:ln>
                  <a:solidFill>
                    <a:srgbClr val="FFC000"/>
                  </a:solidFill>
                </a:ln>
                <a:solidFill>
                  <a:srgbClr val="002060"/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开火车读词语</a:t>
            </a:r>
            <a:endParaRPr lang="zh-CN" altLang="en-US" sz="4000" b="1">
              <a:ln>
                <a:solidFill>
                  <a:srgbClr val="FFC000"/>
                </a:solidFill>
              </a:ln>
              <a:solidFill>
                <a:srgbClr val="002060"/>
              </a:solidFill>
              <a:effectLst>
                <a:innerShdw blurRad="63500" dist="50800" dir="81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89430" y="1546225"/>
            <a:ext cx="763524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尽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职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屏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息   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稿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纸  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解闷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淘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气   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遭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殃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丰富多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腔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变化多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端</a:t>
            </a:r>
            <a:endParaRPr lang="zh-CN" altLang="en-US" sz="36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猫新北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0" y="0"/>
            <a:ext cx="9169400" cy="5144135"/>
          </a:xfrm>
          <a:prstGeom prst="rect">
            <a:avLst/>
          </a:prstGeom>
        </p:spPr>
      </p:pic>
      <p:pic>
        <p:nvPicPr>
          <p:cNvPr id="8" name="图片 7" descr="猫头"/>
          <p:cNvPicPr>
            <a:picLocks noChangeAspect="1"/>
          </p:cNvPicPr>
          <p:nvPr/>
        </p:nvPicPr>
        <p:blipFill>
          <a:blip r:embed="rId2"/>
          <a:srcRect t="28589"/>
          <a:stretch>
            <a:fillRect/>
          </a:stretch>
        </p:blipFill>
        <p:spPr>
          <a:xfrm>
            <a:off x="-12700" y="2566670"/>
            <a:ext cx="2057400" cy="2577465"/>
          </a:xfrm>
          <a:prstGeom prst="roundRect">
            <a:avLst/>
          </a:prstGeom>
        </p:spPr>
      </p:pic>
      <p:pic>
        <p:nvPicPr>
          <p:cNvPr id="9" name="图片 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671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84805" y="226695"/>
            <a:ext cx="28346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n>
                  <a:solidFill>
                    <a:srgbClr val="FFC000"/>
                  </a:solidFill>
                </a:ln>
                <a:solidFill>
                  <a:srgbClr val="002060"/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课文回顾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525905" y="1567815"/>
            <a:ext cx="651764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请你回忆一下，作者是怎样描写大猫古怪的特点？哪些词语能表现大猫的古怪？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猫新北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0" y="0"/>
            <a:ext cx="9169400" cy="5144135"/>
          </a:xfrm>
          <a:prstGeom prst="rect">
            <a:avLst/>
          </a:prstGeom>
        </p:spPr>
      </p:pic>
      <p:pic>
        <p:nvPicPr>
          <p:cNvPr id="8" name="图片 7" descr="猫头"/>
          <p:cNvPicPr>
            <a:picLocks noChangeAspect="1"/>
          </p:cNvPicPr>
          <p:nvPr/>
        </p:nvPicPr>
        <p:blipFill>
          <a:blip r:embed="rId2"/>
          <a:srcRect t="28589"/>
          <a:stretch>
            <a:fillRect/>
          </a:stretch>
        </p:blipFill>
        <p:spPr>
          <a:xfrm>
            <a:off x="-12700" y="2566670"/>
            <a:ext cx="2057400" cy="2577465"/>
          </a:xfrm>
          <a:prstGeom prst="roundRect">
            <a:avLst/>
          </a:prstGeom>
        </p:spPr>
      </p:pic>
      <p:pic>
        <p:nvPicPr>
          <p:cNvPr id="9" name="图片 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671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92910" y="799465"/>
            <a:ext cx="6717030" cy="26149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猫既（   ）又（   ），既贪玩又（   ），有时（        ），有时（       ），有时（    ），有时（    ），所以说猫的性格很(     )。 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47135" y="834390"/>
            <a:ext cx="1524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老实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79110" y="843915"/>
            <a:ext cx="14954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贪玩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94635" y="1321435"/>
            <a:ext cx="11988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尽职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70220" y="1348105"/>
            <a:ext cx="23628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温柔可亲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16225" y="1824355"/>
            <a:ext cx="26295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一声不出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09690" y="1823720"/>
            <a:ext cx="11531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胆小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88615" y="2324735"/>
            <a:ext cx="15748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勇敢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38020" y="2813050"/>
            <a:ext cx="12890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古怪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猫新北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0" y="0"/>
            <a:ext cx="9169400" cy="5144135"/>
          </a:xfrm>
          <a:prstGeom prst="rect">
            <a:avLst/>
          </a:prstGeom>
        </p:spPr>
      </p:pic>
      <p:pic>
        <p:nvPicPr>
          <p:cNvPr id="8" name="图片 7" descr="猫头"/>
          <p:cNvPicPr>
            <a:picLocks noChangeAspect="1"/>
          </p:cNvPicPr>
          <p:nvPr/>
        </p:nvPicPr>
        <p:blipFill>
          <a:blip r:embed="rId2"/>
          <a:srcRect t="28589"/>
          <a:stretch>
            <a:fillRect/>
          </a:stretch>
        </p:blipFill>
        <p:spPr>
          <a:xfrm>
            <a:off x="-12700" y="2566670"/>
            <a:ext cx="2057400" cy="2577465"/>
          </a:xfrm>
          <a:prstGeom prst="roundRect">
            <a:avLst/>
          </a:prstGeom>
        </p:spPr>
      </p:pic>
      <p:pic>
        <p:nvPicPr>
          <p:cNvPr id="9" name="图片 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671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80210" y="1411605"/>
            <a:ext cx="628777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同学们，猫的性格如此古怪，但在老舍先生心目中还是那么的可爱，这节课我们继续体会作者对猫的喜爱之情。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猫新北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0" y="0"/>
            <a:ext cx="9169400" cy="5144135"/>
          </a:xfrm>
          <a:prstGeom prst="rect">
            <a:avLst/>
          </a:prstGeom>
        </p:spPr>
      </p:pic>
      <p:pic>
        <p:nvPicPr>
          <p:cNvPr id="8" name="图片 7" descr="猫头"/>
          <p:cNvPicPr>
            <a:picLocks noChangeAspect="1"/>
          </p:cNvPicPr>
          <p:nvPr/>
        </p:nvPicPr>
        <p:blipFill>
          <a:blip r:embed="rId2"/>
          <a:srcRect t="28589"/>
          <a:stretch>
            <a:fillRect/>
          </a:stretch>
        </p:blipFill>
        <p:spPr>
          <a:xfrm>
            <a:off x="-12700" y="2566670"/>
            <a:ext cx="2057400" cy="2577465"/>
          </a:xfrm>
          <a:prstGeom prst="roundRect">
            <a:avLst/>
          </a:prstGeom>
        </p:spPr>
      </p:pic>
      <p:pic>
        <p:nvPicPr>
          <p:cNvPr id="9" name="图片 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671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91790" y="191770"/>
            <a:ext cx="29622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n>
                  <a:solidFill>
                    <a:srgbClr val="FFC000"/>
                  </a:solidFill>
                </a:ln>
                <a:solidFill>
                  <a:srgbClr val="002060"/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合作探究</a:t>
            </a:r>
            <a:endParaRPr lang="zh-CN" altLang="en-US" sz="4000" b="1">
              <a:ln>
                <a:solidFill>
                  <a:srgbClr val="FFC000"/>
                </a:solidFill>
              </a:ln>
              <a:solidFill>
                <a:srgbClr val="002060"/>
              </a:solidFill>
              <a:effectLst>
                <a:innerShdw blurRad="63500" dist="50800" dir="81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6540" y="1458595"/>
            <a:ext cx="603631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我们要自己来分析理解大猫可爱在哪里，请同学们带着问题自由朗读第一段。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猫新北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0" y="0"/>
            <a:ext cx="9169400" cy="5144135"/>
          </a:xfrm>
          <a:prstGeom prst="rect">
            <a:avLst/>
          </a:prstGeom>
        </p:spPr>
      </p:pic>
      <p:pic>
        <p:nvPicPr>
          <p:cNvPr id="8" name="图片 7" descr="猫头"/>
          <p:cNvPicPr>
            <a:picLocks noChangeAspect="1"/>
          </p:cNvPicPr>
          <p:nvPr/>
        </p:nvPicPr>
        <p:blipFill>
          <a:blip r:embed="rId2"/>
          <a:srcRect t="28589"/>
          <a:stretch>
            <a:fillRect/>
          </a:stretch>
        </p:blipFill>
        <p:spPr>
          <a:xfrm>
            <a:off x="-12700" y="2566670"/>
            <a:ext cx="2057400" cy="2577465"/>
          </a:xfrm>
          <a:prstGeom prst="roundRect">
            <a:avLst/>
          </a:prstGeom>
        </p:spPr>
      </p:pic>
      <p:pic>
        <p:nvPicPr>
          <p:cNvPr id="9" name="图片 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671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63320" y="1143000"/>
            <a:ext cx="627253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挑：你最喜欢、感受最深、最能体现作者喜爱之情的一个句子，画出来。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    找：这句话中的重点词。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    想：这些重点词的特别含义。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    读：体会作者的喜爱之情。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64765" y="219075"/>
            <a:ext cx="28047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猫新北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0" y="0"/>
            <a:ext cx="9169400" cy="5144135"/>
          </a:xfrm>
          <a:prstGeom prst="rect">
            <a:avLst/>
          </a:prstGeom>
        </p:spPr>
      </p:pic>
      <p:pic>
        <p:nvPicPr>
          <p:cNvPr id="8" name="图片 7" descr="猫头"/>
          <p:cNvPicPr>
            <a:picLocks noChangeAspect="1"/>
          </p:cNvPicPr>
          <p:nvPr/>
        </p:nvPicPr>
        <p:blipFill>
          <a:blip r:embed="rId2"/>
          <a:srcRect t="28589"/>
          <a:stretch>
            <a:fillRect/>
          </a:stretch>
        </p:blipFill>
        <p:spPr>
          <a:xfrm>
            <a:off x="-12700" y="2566670"/>
            <a:ext cx="2057400" cy="2577465"/>
          </a:xfrm>
          <a:prstGeom prst="roundRect">
            <a:avLst/>
          </a:prstGeom>
        </p:spPr>
      </p:pic>
      <p:pic>
        <p:nvPicPr>
          <p:cNvPr id="9" name="图片 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671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06775" y="191770"/>
            <a:ext cx="25857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 b="1">
                <a:ln>
                  <a:solidFill>
                    <a:srgbClr val="FFC000"/>
                  </a:solidFill>
                </a:ln>
                <a:solidFill>
                  <a:srgbClr val="002060"/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自主学习</a:t>
            </a:r>
            <a:endParaRPr lang="zh-CN" altLang="en-US" sz="4000" b="1">
              <a:ln>
                <a:solidFill>
                  <a:srgbClr val="FFC000"/>
                </a:solidFill>
              </a:ln>
              <a:solidFill>
                <a:srgbClr val="002060"/>
              </a:solidFill>
              <a:effectLst>
                <a:innerShdw blurRad="63500" dist="50800" dir="81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38935" y="1642745"/>
            <a:ext cx="569912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同学们继续按这种方法读课文，选自己最爱读的一句话，细细体会、学习课文。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猫新北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0" y="0"/>
            <a:ext cx="9169400" cy="5144135"/>
          </a:xfrm>
          <a:prstGeom prst="rect">
            <a:avLst/>
          </a:prstGeom>
        </p:spPr>
      </p:pic>
      <p:pic>
        <p:nvPicPr>
          <p:cNvPr id="9" name="图片 8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671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08710" y="1246505"/>
            <a:ext cx="599313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大猫已是如此可爱，而小猫更是可爱，请同学们按同样的方法学习第二段，边读边想：课文哪些写出了小猫更可爱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 descr="小小猫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6385" y="921385"/>
            <a:ext cx="2469515" cy="414718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868</Words>
  <Application>WPS 演示</Application>
  <PresentationFormat>宽屏</PresentationFormat>
  <Paragraphs>72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楷体</vt:lpstr>
      <vt:lpstr>方正书宋_GBK</vt:lpstr>
      <vt:lpstr>方正行楷简体</vt:lpstr>
      <vt:lpstr>Arial Unicode MS</vt:lpstr>
      <vt:lpstr>Calibri Light</vt:lpstr>
      <vt:lpstr>Latha</vt:lpstr>
      <vt:lpstr>Calibri</vt:lpstr>
      <vt:lpstr>Segoe UI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杨丽侠15568610722</cp:lastModifiedBy>
  <cp:revision>26</cp:revision>
  <dcterms:created xsi:type="dcterms:W3CDTF">2019-10-03T02:28:00Z</dcterms:created>
  <dcterms:modified xsi:type="dcterms:W3CDTF">2019-12-08T13:52:06Z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